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05" r:id="rId3"/>
    <p:sldId id="306" r:id="rId4"/>
    <p:sldId id="275" r:id="rId5"/>
    <p:sldId id="303" r:id="rId6"/>
    <p:sldId id="284" r:id="rId7"/>
    <p:sldId id="301" r:id="rId8"/>
    <p:sldId id="308" r:id="rId9"/>
    <p:sldId id="285" r:id="rId10"/>
    <p:sldId id="257" r:id="rId11"/>
    <p:sldId id="310" r:id="rId12"/>
    <p:sldId id="307" r:id="rId13"/>
    <p:sldId id="282" r:id="rId14"/>
    <p:sldId id="286" r:id="rId15"/>
    <p:sldId id="283" r:id="rId16"/>
    <p:sldId id="280" r:id="rId17"/>
    <p:sldId id="261" r:id="rId18"/>
    <p:sldId id="262" r:id="rId19"/>
    <p:sldId id="263" r:id="rId20"/>
    <p:sldId id="264" r:id="rId21"/>
    <p:sldId id="266" r:id="rId22"/>
    <p:sldId id="267" r:id="rId23"/>
    <p:sldId id="268" r:id="rId24"/>
    <p:sldId id="272" r:id="rId25"/>
    <p:sldId id="273" r:id="rId26"/>
    <p:sldId id="274" r:id="rId27"/>
    <p:sldId id="287" r:id="rId28"/>
    <p:sldId id="288" r:id="rId29"/>
    <p:sldId id="289" r:id="rId30"/>
    <p:sldId id="292" r:id="rId31"/>
    <p:sldId id="290" r:id="rId32"/>
    <p:sldId id="291" r:id="rId33"/>
    <p:sldId id="293" r:id="rId34"/>
    <p:sldId id="294" r:id="rId35"/>
    <p:sldId id="295" r:id="rId36"/>
    <p:sldId id="296" r:id="rId37"/>
    <p:sldId id="298" r:id="rId38"/>
    <p:sldId id="299" r:id="rId39"/>
    <p:sldId id="309" r:id="rId4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bv/d2K5AEL9dCWWbhgjPwthsa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8"/>
  </p:normalViewPr>
  <p:slideViewPr>
    <p:cSldViewPr snapToGrid="0">
      <p:cViewPr varScale="1">
        <p:scale>
          <a:sx n="119" d="100"/>
          <a:sy n="119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50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689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958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02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54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39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979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282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775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63a418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63a418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63a4188d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63a4188d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96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655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988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712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247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749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173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95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701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794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640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353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375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725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23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350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800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09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63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tchenlab.life.illinois.edu/stacks/" TargetMode="External"/><Relationship Id="rId4" Type="http://schemas.openxmlformats.org/officeDocument/2006/relationships/hyperlink" Target="https://github.com/z0on/2bRAD_denov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85800" y="3794759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800" dirty="0"/>
              <a:t>Population structure</a:t>
            </a:r>
            <a:br>
              <a:rPr lang="en-US" sz="4800" dirty="0"/>
            </a:br>
            <a:r>
              <a:rPr lang="en-US" sz="2400" dirty="0"/>
              <a:t>(identifying barriers to gene flow)</a:t>
            </a:r>
            <a:br>
              <a:rPr lang="en-US" sz="2400" dirty="0"/>
            </a:br>
            <a:br>
              <a:rPr lang="en-US" sz="4800" dirty="0"/>
            </a:br>
            <a:r>
              <a:rPr lang="en-US" sz="4800" dirty="0"/>
              <a:t>Land / seascape genomics</a:t>
            </a:r>
            <a:br>
              <a:rPr lang="en-US" sz="4800" dirty="0"/>
            </a:br>
            <a:r>
              <a:rPr lang="en-US" sz="2400" dirty="0"/>
              <a:t>(mapping genotype-environment associations)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3200" i="1" dirty="0"/>
              <a:t>analyses based on genetic distances </a:t>
            </a:r>
            <a:br>
              <a:rPr lang="en-US" sz="4800" i="1" dirty="0"/>
            </a:br>
            <a:endParaRPr sz="48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583348" y="4500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Genetic distances</a:t>
            </a:r>
            <a:endParaRPr sz="3200" dirty="0"/>
          </a:p>
        </p:txBody>
      </p:sp>
      <p:sp>
        <p:nvSpPr>
          <p:cNvPr id="3" name="Google Shape;109;g1e63a4188d9_0_13">
            <a:extLst>
              <a:ext uri="{FF2B5EF4-FFF2-40B4-BE49-F238E27FC236}">
                <a16:creationId xmlns:a16="http://schemas.microsoft.com/office/drawing/2014/main" id="{3A4E9DFF-6648-6DD1-9039-A463E0DBB814}"/>
              </a:ext>
            </a:extLst>
          </p:cNvPr>
          <p:cNvSpPr txBox="1"/>
          <p:nvPr/>
        </p:nvSpPr>
        <p:spPr>
          <a:xfrm>
            <a:off x="1220604" y="1714125"/>
            <a:ext cx="699823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takes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bam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files, generates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Identity-by-state (IBS) 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distance matrix based on single-read resampling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assumptions, no genotype calling, </a:t>
            </a:r>
            <a:b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 to variation in coverage among samples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just one read covering the tested SNP from each individual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reads match, record 1, if not, record 0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over all tested SNPs = pairwise IBS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1-IBS = genetic distance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popular distance measure: SNP genotype correlation, SNP covariance (if you have SNP calls)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5BDD3-B353-DB88-35A9-747E7631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7" y="1681851"/>
            <a:ext cx="642058" cy="64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583348" y="4500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Genetic distances</a:t>
            </a:r>
            <a:endParaRPr sz="3200" dirty="0"/>
          </a:p>
        </p:txBody>
      </p:sp>
      <p:sp>
        <p:nvSpPr>
          <p:cNvPr id="3" name="Google Shape;109;g1e63a4188d9_0_13">
            <a:extLst>
              <a:ext uri="{FF2B5EF4-FFF2-40B4-BE49-F238E27FC236}">
                <a16:creationId xmlns:a16="http://schemas.microsoft.com/office/drawing/2014/main" id="{3A4E9DFF-6648-6DD1-9039-A463E0DBB814}"/>
              </a:ext>
            </a:extLst>
          </p:cNvPr>
          <p:cNvSpPr txBox="1"/>
          <p:nvPr/>
        </p:nvSpPr>
        <p:spPr>
          <a:xfrm>
            <a:off x="1072881" y="1757155"/>
            <a:ext cx="699823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to make BAM files that are needed here, follow standard procedures that we’ve been through previous days, including: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Reads trimming (adaptor removal) and filtering for length and quality 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trimGalore</a:t>
            </a: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reads to reference genome* (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bowtie2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other)</a:t>
            </a: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need for genotype calling, just work with raw BAMs.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5BDD3-B353-DB88-35A9-747E7631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7" y="1681851"/>
            <a:ext cx="642058" cy="646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E09C7-1B43-28B4-587F-E2CAD5A51562}"/>
              </a:ext>
            </a:extLst>
          </p:cNvPr>
          <p:cNvSpPr txBox="1"/>
          <p:nvPr/>
        </p:nvSpPr>
        <p:spPr>
          <a:xfrm>
            <a:off x="1071666" y="5143875"/>
            <a:ext cx="7383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If you have RAD data and there is no reference genome, you can do </a:t>
            </a:r>
            <a:r>
              <a:rPr lang="en-US" i="1" dirty="0"/>
              <a:t>de novo </a:t>
            </a:r>
            <a:r>
              <a:rPr lang="en-US" dirty="0"/>
              <a:t>genotyping based on RAD reads themselves. See </a:t>
            </a:r>
            <a:r>
              <a:rPr lang="en-US" dirty="0">
                <a:hlinkClick r:id="rId4"/>
              </a:rPr>
              <a:t>https://github.com/z0on/2bRAD_denovo</a:t>
            </a:r>
            <a:r>
              <a:rPr lang="en-US" dirty="0"/>
              <a:t> if you have 2b-RAD data, and STACKS (</a:t>
            </a:r>
            <a:r>
              <a:rPr lang="en-US" dirty="0">
                <a:hlinkClick r:id="rId5"/>
              </a:rPr>
              <a:t>https://catchenlab.life.illinois.edu/stacks/</a:t>
            </a:r>
            <a:r>
              <a:rPr lang="en-US" dirty="0"/>
              <a:t>) if you have any other RAD data.</a:t>
            </a:r>
          </a:p>
        </p:txBody>
      </p:sp>
    </p:spTree>
    <p:extLst>
      <p:ext uri="{BB962C8B-B14F-4D97-AF65-F5344CB8AC3E}">
        <p14:creationId xmlns:p14="http://schemas.microsoft.com/office/powerpoint/2010/main" val="149435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583348" y="4500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Genetic distances</a:t>
            </a:r>
            <a:endParaRPr sz="3200" dirty="0"/>
          </a:p>
        </p:txBody>
      </p:sp>
      <p:sp>
        <p:nvSpPr>
          <p:cNvPr id="3" name="Google Shape;109;g1e63a4188d9_0_13">
            <a:extLst>
              <a:ext uri="{FF2B5EF4-FFF2-40B4-BE49-F238E27FC236}">
                <a16:creationId xmlns:a16="http://schemas.microsoft.com/office/drawing/2014/main" id="{3A4E9DFF-6648-6DD1-9039-A463E0DBB814}"/>
              </a:ext>
            </a:extLst>
          </p:cNvPr>
          <p:cNvSpPr txBox="1"/>
          <p:nvPr/>
        </p:nvSpPr>
        <p:spPr>
          <a:xfrm>
            <a:off x="1220604" y="1714125"/>
            <a:ext cx="699823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takes bam files, generates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Identity-by-state (IBS) 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distance matrix based on single-read resampling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Actually….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Genotypes must be probabilistically estimated to select SNPs for this analysis, because we are using the following arguments to 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snp_pval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1e-5 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probability that this is a true SNP, not an error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minMaf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0.05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only use SNPs with allele frequency 0.05 or higher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(BEWARE: 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minMaf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makes small, highly divergent groups look inbred!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you see why?)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5BDD3-B353-DB88-35A9-747E7631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7" y="1681851"/>
            <a:ext cx="642058" cy="6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7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4177C1-5477-65B4-5E32-85EC9ED1D0A1}"/>
              </a:ext>
            </a:extLst>
          </p:cNvPr>
          <p:cNvGrpSpPr/>
          <p:nvPr/>
        </p:nvGrpSpPr>
        <p:grpSpPr>
          <a:xfrm>
            <a:off x="622121" y="690990"/>
            <a:ext cx="7772400" cy="2353425"/>
            <a:chOff x="622121" y="690990"/>
            <a:chExt cx="7772400" cy="23534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56E3F5-DE88-B01A-72E9-DEB9DBEA5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72"/>
            <a:stretch/>
          </p:blipFill>
          <p:spPr>
            <a:xfrm>
              <a:off x="622121" y="712601"/>
              <a:ext cx="7772400" cy="23318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46DCDD-DFF7-D1B2-27F7-5F1E1B8E1490}"/>
                </a:ext>
              </a:extLst>
            </p:cNvPr>
            <p:cNvSpPr/>
            <p:nvPr/>
          </p:nvSpPr>
          <p:spPr>
            <a:xfrm>
              <a:off x="1688950" y="1362142"/>
              <a:ext cx="219861" cy="671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CA529B-7B4F-FC74-4989-9F9DDAED57C2}"/>
                </a:ext>
              </a:extLst>
            </p:cNvPr>
            <p:cNvSpPr/>
            <p:nvPr/>
          </p:nvSpPr>
          <p:spPr>
            <a:xfrm>
              <a:off x="2002713" y="1172025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381672-15FE-FEAC-0B80-87C2B317819A}"/>
                </a:ext>
              </a:extLst>
            </p:cNvPr>
            <p:cNvSpPr/>
            <p:nvPr/>
          </p:nvSpPr>
          <p:spPr>
            <a:xfrm>
              <a:off x="2507227" y="690990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A57DC2-1D3E-3F22-1C2E-1FEFA0B38B29}"/>
                </a:ext>
              </a:extLst>
            </p:cNvPr>
            <p:cNvSpPr/>
            <p:nvPr/>
          </p:nvSpPr>
          <p:spPr>
            <a:xfrm>
              <a:off x="2702659" y="1448206"/>
              <a:ext cx="219861" cy="179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17B7D8-2136-5E2D-D465-109ED5AE67BE}"/>
                </a:ext>
              </a:extLst>
            </p:cNvPr>
            <p:cNvCxnSpPr/>
            <p:nvPr/>
          </p:nvCxnSpPr>
          <p:spPr>
            <a:xfrm>
              <a:off x="1991955" y="1362142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0B334F-F586-228E-1626-3E67E76F8390}"/>
                </a:ext>
              </a:extLst>
            </p:cNvPr>
            <p:cNvCxnSpPr/>
            <p:nvPr/>
          </p:nvCxnSpPr>
          <p:spPr>
            <a:xfrm>
              <a:off x="2632035" y="1614422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AAED41-B062-06DF-85EA-017681BCD980}"/>
                </a:ext>
              </a:extLst>
            </p:cNvPr>
            <p:cNvCxnSpPr/>
            <p:nvPr/>
          </p:nvCxnSpPr>
          <p:spPr>
            <a:xfrm>
              <a:off x="1856814" y="2011680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78DF13-23CC-895B-9227-A0F2721FE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348" y="1448206"/>
              <a:ext cx="0" cy="179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3A2BE2-F255-E125-56D4-C11007AD84A4}"/>
              </a:ext>
            </a:extLst>
          </p:cNvPr>
          <p:cNvSpPr txBox="1"/>
          <p:nvPr/>
        </p:nvSpPr>
        <p:spPr>
          <a:xfrm>
            <a:off x="1798880" y="3174635"/>
            <a:ext cx="60789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color = technical replicates (same sample genotyped multiple times)</a:t>
            </a:r>
          </a:p>
          <a:p>
            <a:endParaRPr lang="en-US" dirty="0"/>
          </a:p>
          <a:p>
            <a:pPr algn="ctr"/>
            <a:r>
              <a:rPr lang="en-US" sz="1800" dirty="0"/>
              <a:t>What is going on?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D26E0E-1B69-5CEF-69F1-468BF2362364}"/>
              </a:ext>
            </a:extLst>
          </p:cNvPr>
          <p:cNvSpPr/>
          <p:nvPr/>
        </p:nvSpPr>
        <p:spPr>
          <a:xfrm>
            <a:off x="3477880" y="1086539"/>
            <a:ext cx="2851207" cy="361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16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6E3F5-DE88-B01A-72E9-DEB9DBEA5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87"/>
          <a:stretch/>
        </p:blipFill>
        <p:spPr>
          <a:xfrm>
            <a:off x="622121" y="3065929"/>
            <a:ext cx="7772400" cy="232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D38DD-F827-DF3C-F3B2-34E3CFE13796}"/>
              </a:ext>
            </a:extLst>
          </p:cNvPr>
          <p:cNvSpPr txBox="1"/>
          <p:nvPr/>
        </p:nvSpPr>
        <p:spPr>
          <a:xfrm>
            <a:off x="808790" y="5475642"/>
            <a:ext cx="75857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related samples cluster together and “hang low”. Ultimate: clones (as low as tech reps)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divergent genetic groups (in this case, wrong species) also hang low-</a:t>
            </a:r>
            <a:r>
              <a:rPr lang="en-US" dirty="0" err="1"/>
              <a:t>ish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	- artifact of using min. allele frequency as a cutoff for SNP inclusion: </a:t>
            </a:r>
            <a:br>
              <a:rPr lang="en-US" dirty="0"/>
            </a:br>
            <a:r>
              <a:rPr lang="en-US" dirty="0"/>
              <a:t>	   most retained SNPs are variable within the major group only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DA9ABE-F1B6-843D-B39B-0275E6BFFA4A}"/>
              </a:ext>
            </a:extLst>
          </p:cNvPr>
          <p:cNvGrpSpPr/>
          <p:nvPr/>
        </p:nvGrpSpPr>
        <p:grpSpPr>
          <a:xfrm>
            <a:off x="622121" y="690990"/>
            <a:ext cx="7772400" cy="2353425"/>
            <a:chOff x="622121" y="690990"/>
            <a:chExt cx="7772400" cy="2353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E929AC-67C7-2506-CBEA-8F1711329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72"/>
            <a:stretch/>
          </p:blipFill>
          <p:spPr>
            <a:xfrm>
              <a:off x="622121" y="712601"/>
              <a:ext cx="7772400" cy="23318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51B810-4782-24C1-72EA-B499B00C303D}"/>
                </a:ext>
              </a:extLst>
            </p:cNvPr>
            <p:cNvSpPr/>
            <p:nvPr/>
          </p:nvSpPr>
          <p:spPr>
            <a:xfrm>
              <a:off x="1688950" y="1362142"/>
              <a:ext cx="219861" cy="671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816879-CED6-46F7-16DF-24F05DBBE174}"/>
                </a:ext>
              </a:extLst>
            </p:cNvPr>
            <p:cNvSpPr/>
            <p:nvPr/>
          </p:nvSpPr>
          <p:spPr>
            <a:xfrm>
              <a:off x="2002713" y="1172025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D939D8-135A-2762-F7C2-26BD36F19F7A}"/>
                </a:ext>
              </a:extLst>
            </p:cNvPr>
            <p:cNvSpPr/>
            <p:nvPr/>
          </p:nvSpPr>
          <p:spPr>
            <a:xfrm>
              <a:off x="2507227" y="690990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9834B5-1504-1EC4-B7DE-2533EECB8645}"/>
                </a:ext>
              </a:extLst>
            </p:cNvPr>
            <p:cNvSpPr/>
            <p:nvPr/>
          </p:nvSpPr>
          <p:spPr>
            <a:xfrm>
              <a:off x="2702659" y="1448206"/>
              <a:ext cx="219861" cy="179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0AA743-A447-3685-B83A-8E01CF02664B}"/>
                </a:ext>
              </a:extLst>
            </p:cNvPr>
            <p:cNvCxnSpPr/>
            <p:nvPr/>
          </p:nvCxnSpPr>
          <p:spPr>
            <a:xfrm>
              <a:off x="1991955" y="1362142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CA04C0-CF0C-B04C-F267-D23194E1ECBC}"/>
                </a:ext>
              </a:extLst>
            </p:cNvPr>
            <p:cNvCxnSpPr/>
            <p:nvPr/>
          </p:nvCxnSpPr>
          <p:spPr>
            <a:xfrm>
              <a:off x="2632035" y="1614422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4B1483-9A45-67BF-6FCE-4C169BA1E1E4}"/>
                </a:ext>
              </a:extLst>
            </p:cNvPr>
            <p:cNvCxnSpPr/>
            <p:nvPr/>
          </p:nvCxnSpPr>
          <p:spPr>
            <a:xfrm>
              <a:off x="1856814" y="2011680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925374-CB00-315E-69D2-9F877C16D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348" y="1448206"/>
              <a:ext cx="0" cy="179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492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6E3F5-DE88-B01A-72E9-DEB9DBEA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42" y="1327131"/>
            <a:ext cx="5134954" cy="3091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D38DD-F827-DF3C-F3B2-34E3CFE13796}"/>
              </a:ext>
            </a:extLst>
          </p:cNvPr>
          <p:cNvSpPr txBox="1"/>
          <p:nvPr/>
        </p:nvSpPr>
        <p:spPr>
          <a:xfrm>
            <a:off x="1458857" y="4832737"/>
            <a:ext cx="6412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Clonal groups must be pruned to leave a single representative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Other species / highly divergent groups must be analyzed separately</a:t>
            </a:r>
          </a:p>
        </p:txBody>
      </p:sp>
    </p:spTree>
    <p:extLst>
      <p:ext uri="{BB962C8B-B14F-4D97-AF65-F5344CB8AC3E}">
        <p14:creationId xmlns:p14="http://schemas.microsoft.com/office/powerpoint/2010/main" val="3317133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e63a4188d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456" y="1368166"/>
            <a:ext cx="4970228" cy="40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e63a4188d9_0_0"/>
          <p:cNvSpPr txBox="1"/>
          <p:nvPr/>
        </p:nvSpPr>
        <p:spPr>
          <a:xfrm>
            <a:off x="1716956" y="912529"/>
            <a:ext cx="441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similarity matrix for 153 singing mice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e63a4188d9_0_0"/>
          <p:cNvSpPr txBox="1"/>
          <p:nvPr/>
        </p:nvSpPr>
        <p:spPr>
          <a:xfrm>
            <a:off x="1836773" y="5802508"/>
            <a:ext cx="441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groups are here? How are they related to each other?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pheatmap</a:t>
            </a:r>
            <a:endParaRPr sz="3200" i="1" dirty="0"/>
          </a:p>
        </p:txBody>
      </p:sp>
    </p:spTree>
    <p:extLst>
      <p:ext uri="{BB962C8B-B14F-4D97-AF65-F5344CB8AC3E}">
        <p14:creationId xmlns:p14="http://schemas.microsoft.com/office/powerpoint/2010/main" val="2181010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457200" y="-14982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P C(o) A</a:t>
            </a:r>
            <a:endParaRPr sz="2400" dirty="0"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9632" y="1382889"/>
            <a:ext cx="5436431" cy="4092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089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104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5944" y="1307630"/>
            <a:ext cx="5412880" cy="4242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73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7141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Study design for land / seascape genomics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250B8-2D46-B293-BFCB-85461BF3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4380"/>
            <a:ext cx="7772400" cy="3569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50D91-1917-5688-BBC8-4717A780A7EF}"/>
              </a:ext>
            </a:extLst>
          </p:cNvPr>
          <p:cNvSpPr txBox="1"/>
          <p:nvPr/>
        </p:nvSpPr>
        <p:spPr>
          <a:xfrm>
            <a:off x="649291" y="4487217"/>
            <a:ext cx="78454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Many sites across the whole species range</a:t>
            </a:r>
            <a:r>
              <a:rPr lang="en-US" sz="1600" dirty="0"/>
              <a:t>,</a:t>
            </a:r>
          </a:p>
          <a:p>
            <a:pPr algn="ctr"/>
            <a:r>
              <a:rPr lang="en-US" sz="1600" dirty="0"/>
              <a:t>Only a few (maybe even just one) individual per site 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en-US" sz="1600" dirty="0"/>
              <a:t>The dataset can be 100-200 individuals sampled from the whole land / seascape, </a:t>
            </a:r>
            <a:br>
              <a:rPr lang="en-US" sz="1600" dirty="0"/>
            </a:br>
            <a:r>
              <a:rPr lang="en-US" sz="1600" dirty="0"/>
              <a:t>each with its own spatial coordinates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MUST HAVE ENVIRONMENTAL CHARACTERISTICS!!! </a:t>
            </a:r>
            <a:br>
              <a:rPr lang="en-US" sz="1600" dirty="0"/>
            </a:br>
            <a:r>
              <a:rPr lang="en-US" sz="1200" dirty="0"/>
              <a:t>(not covered in this class, but script </a:t>
            </a:r>
            <a:r>
              <a:rPr lang="en-US" sz="1200" i="1" dirty="0" err="1"/>
              <a:t>baltic_variables.R</a:t>
            </a:r>
            <a:r>
              <a:rPr lang="en-US" sz="1200" i="1" dirty="0"/>
              <a:t> </a:t>
            </a:r>
            <a:r>
              <a:rPr lang="en-US" sz="1200" dirty="0"/>
              <a:t>on </a:t>
            </a:r>
            <a:r>
              <a:rPr lang="en-US" sz="1200" dirty="0" err="1"/>
              <a:t>github</a:t>
            </a:r>
            <a:r>
              <a:rPr lang="en-US" sz="1200" dirty="0"/>
              <a:t>/tjarno2023 shows how I’ve done it for Baltic sea)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95383-F7FF-D1D8-CE0D-5B600EFEEE74}"/>
              </a:ext>
            </a:extLst>
          </p:cNvPr>
          <p:cNvSpPr txBox="1"/>
          <p:nvPr/>
        </p:nvSpPr>
        <p:spPr>
          <a:xfrm>
            <a:off x="6271708" y="401164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3-5 corals / site</a:t>
            </a:r>
          </a:p>
        </p:txBody>
      </p:sp>
    </p:spTree>
    <p:extLst>
      <p:ext uri="{BB962C8B-B14F-4D97-AF65-F5344CB8AC3E}">
        <p14:creationId xmlns:p14="http://schemas.microsoft.com/office/powerpoint/2010/main" val="97986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3387" y="1683926"/>
            <a:ext cx="4580977" cy="3405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05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/>
        </p:nvSpPr>
        <p:spPr>
          <a:xfrm>
            <a:off x="542061" y="507658"/>
            <a:ext cx="805987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PCoA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vegan::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capscale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vegan::adonis2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test for significance of grouping by specific factor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3690" y="2665949"/>
            <a:ext cx="3235199" cy="31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343" y="2441050"/>
            <a:ext cx="4123240" cy="33735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/>
          <p:nvPr/>
        </p:nvSpPr>
        <p:spPr>
          <a:xfrm>
            <a:off x="4572000" y="3792772"/>
            <a:ext cx="445273" cy="5327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/>
        </p:nvSpPr>
        <p:spPr>
          <a:xfrm>
            <a:off x="542060" y="248205"/>
            <a:ext cx="80598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interesting PCs are there?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189" y="809004"/>
            <a:ext cx="3235199" cy="31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8944" y="809004"/>
            <a:ext cx="3726568" cy="31785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/>
          <p:nvPr/>
        </p:nvSpPr>
        <p:spPr>
          <a:xfrm>
            <a:off x="358911" y="4170427"/>
            <a:ext cx="842617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proportions of variance explained by each consecutive PC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NB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there is no hard cutoff! % of variance explained by leading components always declines with sample size </a:t>
            </a:r>
            <a:b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extra samples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itchFamily="2" charset="2"/>
              </a:rPr>
              <a:t>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noise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relevant variation constitutes smaller proportion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formal tests which are rarely used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to “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broken stick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model (red line) – expected null distribution of eigenvector values </a:t>
            </a:r>
            <a:b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if you randomly broke a stick of length 1 into N bits, that would be the distribution of bit lengths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6527" y="1079653"/>
            <a:ext cx="6780877" cy="515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659430" cy="70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1e63a4188d9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98" y="1482994"/>
            <a:ext cx="6111624" cy="29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e63a4188d9_0_19"/>
          <p:cNvSpPr txBox="1"/>
          <p:nvPr/>
        </p:nvSpPr>
        <p:spPr>
          <a:xfrm>
            <a:off x="1427075" y="350810"/>
            <a:ext cx="64455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PC(o)A (unconstrained ordination)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rotation to show the most variation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Constrained ordination</a:t>
            </a:r>
            <a:r>
              <a:rPr lang="en-US" sz="18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Redundancy analysis (</a:t>
            </a:r>
            <a:r>
              <a:rPr lang="en-US" sz="1600" i="1" dirty="0"/>
              <a:t>vegan::</a:t>
            </a:r>
            <a:r>
              <a:rPr lang="en-US" sz="1600" i="1" dirty="0" err="1"/>
              <a:t>rda</a:t>
            </a:r>
            <a:r>
              <a:rPr lang="en-US" sz="1600" dirty="0"/>
              <a:t>), distance-based RDA (</a:t>
            </a:r>
            <a:r>
              <a:rPr lang="en-US" sz="1600" i="1" dirty="0"/>
              <a:t>vegan::</a:t>
            </a:r>
            <a:r>
              <a:rPr lang="en-US" sz="1600" i="1" dirty="0" err="1"/>
              <a:t>capscale</a:t>
            </a:r>
            <a:r>
              <a:rPr lang="en-US" sz="1600" dirty="0"/>
              <a:t>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rotation to show the most variation </a:t>
            </a:r>
            <a:r>
              <a:rPr lang="en-US" sz="1600" b="1" dirty="0"/>
              <a:t>of interest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/>
              <a:t>(in this case, the most color difference)</a:t>
            </a:r>
            <a:endParaRPr sz="1600" i="1" dirty="0"/>
          </a:p>
        </p:txBody>
      </p:sp>
      <p:grpSp>
        <p:nvGrpSpPr>
          <p:cNvPr id="213" name="Google Shape;213;g1e63a4188d9_0_24"/>
          <p:cNvGrpSpPr/>
          <p:nvPr/>
        </p:nvGrpSpPr>
        <p:grpSpPr>
          <a:xfrm>
            <a:off x="1244273" y="1490136"/>
            <a:ext cx="6560802" cy="2877468"/>
            <a:chOff x="1301923" y="1790425"/>
            <a:chExt cx="6560802" cy="2961025"/>
          </a:xfrm>
        </p:grpSpPr>
        <p:pic>
          <p:nvPicPr>
            <p:cNvPr id="214" name="Google Shape;214;g1e63a4188d9_0_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1923" y="1790425"/>
              <a:ext cx="6111624" cy="296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1e63a4188d9_0_24"/>
            <p:cNvPicPr preferRelativeResize="0"/>
            <p:nvPr/>
          </p:nvPicPr>
          <p:blipFill rotWithShape="1">
            <a:blip r:embed="rId3">
              <a:alphaModFix/>
            </a:blip>
            <a:srcRect l="58206" t="7475" r="4501" b="15778"/>
            <a:stretch/>
          </p:blipFill>
          <p:spPr>
            <a:xfrm rot="-5400000">
              <a:off x="4842526" y="2049249"/>
              <a:ext cx="2279225" cy="2272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g1e63a4188d9_0_24"/>
            <p:cNvSpPr/>
            <p:nvPr/>
          </p:nvSpPr>
          <p:spPr>
            <a:xfrm>
              <a:off x="2623250" y="25050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1e63a4188d9_0_24"/>
            <p:cNvSpPr/>
            <p:nvPr/>
          </p:nvSpPr>
          <p:spPr>
            <a:xfrm>
              <a:off x="2566100" y="27253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g1e63a4188d9_0_24"/>
            <p:cNvSpPr/>
            <p:nvPr/>
          </p:nvSpPr>
          <p:spPr>
            <a:xfrm>
              <a:off x="2831150" y="28039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1e63a4188d9_0_24"/>
            <p:cNvSpPr/>
            <p:nvPr/>
          </p:nvSpPr>
          <p:spPr>
            <a:xfrm>
              <a:off x="2544650" y="27420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g1e63a4188d9_0_24"/>
            <p:cNvSpPr/>
            <p:nvPr/>
          </p:nvSpPr>
          <p:spPr>
            <a:xfrm>
              <a:off x="2687900" y="27676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1e63a4188d9_0_24"/>
            <p:cNvSpPr/>
            <p:nvPr/>
          </p:nvSpPr>
          <p:spPr>
            <a:xfrm>
              <a:off x="2544650" y="28384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1e63a4188d9_0_24"/>
            <p:cNvSpPr/>
            <p:nvPr/>
          </p:nvSpPr>
          <p:spPr>
            <a:xfrm>
              <a:off x="2771250" y="26545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g1e63a4188d9_0_24"/>
            <p:cNvSpPr/>
            <p:nvPr/>
          </p:nvSpPr>
          <p:spPr>
            <a:xfrm>
              <a:off x="2590275" y="28039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g1e63a4188d9_0_24"/>
            <p:cNvSpPr/>
            <p:nvPr/>
          </p:nvSpPr>
          <p:spPr>
            <a:xfrm>
              <a:off x="2712075" y="27134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g1e63a4188d9_0_24"/>
            <p:cNvSpPr/>
            <p:nvPr/>
          </p:nvSpPr>
          <p:spPr>
            <a:xfrm>
              <a:off x="2854950" y="25824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g1e63a4188d9_0_24"/>
            <p:cNvSpPr/>
            <p:nvPr/>
          </p:nvSpPr>
          <p:spPr>
            <a:xfrm>
              <a:off x="2904950" y="25610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1e63a4188d9_0_24"/>
            <p:cNvSpPr/>
            <p:nvPr/>
          </p:nvSpPr>
          <p:spPr>
            <a:xfrm>
              <a:off x="2858050" y="26545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g1e63a4188d9_0_24"/>
            <p:cNvSpPr/>
            <p:nvPr/>
          </p:nvSpPr>
          <p:spPr>
            <a:xfrm>
              <a:off x="2515150" y="29331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g1e63a4188d9_0_24"/>
            <p:cNvSpPr/>
            <p:nvPr/>
          </p:nvSpPr>
          <p:spPr>
            <a:xfrm>
              <a:off x="2566100" y="28902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g1e63a4188d9_0_24"/>
            <p:cNvSpPr/>
            <p:nvPr/>
          </p:nvSpPr>
          <p:spPr>
            <a:xfrm>
              <a:off x="3070925" y="25384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g1e63a4188d9_0_24"/>
            <p:cNvSpPr/>
            <p:nvPr/>
          </p:nvSpPr>
          <p:spPr>
            <a:xfrm>
              <a:off x="3646450" y="26420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g1e63a4188d9_0_24"/>
            <p:cNvSpPr/>
            <p:nvPr/>
          </p:nvSpPr>
          <p:spPr>
            <a:xfrm>
              <a:off x="3620250" y="30033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g1e63a4188d9_0_24"/>
            <p:cNvSpPr/>
            <p:nvPr/>
          </p:nvSpPr>
          <p:spPr>
            <a:xfrm>
              <a:off x="4025075" y="26741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g1e63a4188d9_0_24"/>
            <p:cNvSpPr/>
            <p:nvPr/>
          </p:nvSpPr>
          <p:spPr>
            <a:xfrm>
              <a:off x="3806050" y="27551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g1e63a4188d9_0_24"/>
            <p:cNvSpPr/>
            <p:nvPr/>
          </p:nvSpPr>
          <p:spPr>
            <a:xfrm>
              <a:off x="3693400" y="27676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g1e63a4188d9_0_24"/>
            <p:cNvSpPr/>
            <p:nvPr/>
          </p:nvSpPr>
          <p:spPr>
            <a:xfrm>
              <a:off x="3473250" y="30710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g1e63a4188d9_0_24"/>
            <p:cNvSpPr/>
            <p:nvPr/>
          </p:nvSpPr>
          <p:spPr>
            <a:xfrm>
              <a:off x="3499450" y="29206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g1e63a4188d9_0_24"/>
            <p:cNvSpPr/>
            <p:nvPr/>
          </p:nvSpPr>
          <p:spPr>
            <a:xfrm>
              <a:off x="3795975" y="26040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g1e63a4188d9_0_24"/>
            <p:cNvSpPr/>
            <p:nvPr/>
          </p:nvSpPr>
          <p:spPr>
            <a:xfrm>
              <a:off x="2870125" y="37439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g1e63a4188d9_0_24"/>
            <p:cNvSpPr/>
            <p:nvPr/>
          </p:nvSpPr>
          <p:spPr>
            <a:xfrm>
              <a:off x="2610650" y="39487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g1e63a4188d9_0_24"/>
            <p:cNvSpPr/>
            <p:nvPr/>
          </p:nvSpPr>
          <p:spPr>
            <a:xfrm>
              <a:off x="2623250" y="3761525"/>
              <a:ext cx="121800" cy="1029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g1e63a4188d9_0_24"/>
            <p:cNvSpPr/>
            <p:nvPr/>
          </p:nvSpPr>
          <p:spPr>
            <a:xfrm>
              <a:off x="2757650" y="3658625"/>
              <a:ext cx="121800" cy="1029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g1e63a4188d9_0_24"/>
            <p:cNvSpPr/>
            <p:nvPr/>
          </p:nvSpPr>
          <p:spPr>
            <a:xfrm>
              <a:off x="3428963" y="2642050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g1e63a4188d9_0_24"/>
            <p:cNvSpPr/>
            <p:nvPr/>
          </p:nvSpPr>
          <p:spPr>
            <a:xfrm>
              <a:off x="2566100" y="31027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g1e63a4188d9_0_24"/>
            <p:cNvSpPr/>
            <p:nvPr/>
          </p:nvSpPr>
          <p:spPr>
            <a:xfrm>
              <a:off x="3499438" y="2791475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g1e63a4188d9_0_24"/>
            <p:cNvSpPr/>
            <p:nvPr/>
          </p:nvSpPr>
          <p:spPr>
            <a:xfrm>
              <a:off x="3767238" y="2531825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g1e63a4188d9_0_24"/>
            <p:cNvSpPr/>
            <p:nvPr/>
          </p:nvSpPr>
          <p:spPr>
            <a:xfrm>
              <a:off x="6155550" y="28621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g1e63a4188d9_0_24"/>
            <p:cNvSpPr/>
            <p:nvPr/>
          </p:nvSpPr>
          <p:spPr>
            <a:xfrm>
              <a:off x="6215100" y="34860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g1e63a4188d9_0_24"/>
            <p:cNvSpPr/>
            <p:nvPr/>
          </p:nvSpPr>
          <p:spPr>
            <a:xfrm>
              <a:off x="6155550" y="35754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g1e63a4188d9_0_24"/>
            <p:cNvSpPr/>
            <p:nvPr/>
          </p:nvSpPr>
          <p:spPr>
            <a:xfrm>
              <a:off x="6181750" y="272530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g1e63a4188d9_0_24"/>
            <p:cNvSpPr/>
            <p:nvPr/>
          </p:nvSpPr>
          <p:spPr>
            <a:xfrm>
              <a:off x="6105550" y="27794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g1e63a4188d9_0_24"/>
            <p:cNvSpPr/>
            <p:nvPr/>
          </p:nvSpPr>
          <p:spPr>
            <a:xfrm>
              <a:off x="6136525" y="34176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1e63a4188d9_0_24"/>
            <p:cNvSpPr/>
            <p:nvPr/>
          </p:nvSpPr>
          <p:spPr>
            <a:xfrm>
              <a:off x="6084550" y="36545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g1e63a4188d9_0_24"/>
            <p:cNvSpPr/>
            <p:nvPr/>
          </p:nvSpPr>
          <p:spPr>
            <a:xfrm>
              <a:off x="6105550" y="35070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1e63a4188d9_0_24"/>
            <p:cNvSpPr/>
            <p:nvPr/>
          </p:nvSpPr>
          <p:spPr>
            <a:xfrm>
              <a:off x="6215100" y="36403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g1e63a4188d9_0_24"/>
            <p:cNvSpPr/>
            <p:nvPr/>
          </p:nvSpPr>
          <p:spPr>
            <a:xfrm>
              <a:off x="6136525" y="26984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1e63a4188d9_0_24"/>
            <p:cNvSpPr/>
            <p:nvPr/>
          </p:nvSpPr>
          <p:spPr>
            <a:xfrm>
              <a:off x="5655450" y="31146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g1e63a4188d9_0_24"/>
            <p:cNvSpPr/>
            <p:nvPr/>
          </p:nvSpPr>
          <p:spPr>
            <a:xfrm>
              <a:off x="5769750" y="31813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g1e63a4188d9_0_24"/>
            <p:cNvSpPr/>
            <p:nvPr/>
          </p:nvSpPr>
          <p:spPr>
            <a:xfrm>
              <a:off x="5757850" y="30953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g1e63a4188d9_0_24"/>
            <p:cNvSpPr/>
            <p:nvPr/>
          </p:nvSpPr>
          <p:spPr>
            <a:xfrm>
              <a:off x="5786425" y="30462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g1e63a4188d9_0_24"/>
            <p:cNvSpPr/>
            <p:nvPr/>
          </p:nvSpPr>
          <p:spPr>
            <a:xfrm>
              <a:off x="5836750" y="32707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g1e63a4188d9_0_24"/>
            <p:cNvSpPr/>
            <p:nvPr/>
          </p:nvSpPr>
          <p:spPr>
            <a:xfrm>
              <a:off x="5707525" y="32040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g1e63a4188d9_0_24"/>
            <p:cNvSpPr/>
            <p:nvPr/>
          </p:nvSpPr>
          <p:spPr>
            <a:xfrm>
              <a:off x="5836750" y="3140788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g1e63a4188d9_0_24"/>
            <p:cNvSpPr/>
            <p:nvPr/>
          </p:nvSpPr>
          <p:spPr>
            <a:xfrm>
              <a:off x="2368150" y="412972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g1e63a4188d9_0_24"/>
            <p:cNvSpPr/>
            <p:nvPr/>
          </p:nvSpPr>
          <p:spPr>
            <a:xfrm>
              <a:off x="2675300" y="3786138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g1e63a4188d9_0_24"/>
            <p:cNvSpPr/>
            <p:nvPr/>
          </p:nvSpPr>
          <p:spPr>
            <a:xfrm>
              <a:off x="6181750" y="37682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g1e63a4188d9_0_24"/>
            <p:cNvSpPr/>
            <p:nvPr/>
          </p:nvSpPr>
          <p:spPr>
            <a:xfrm>
              <a:off x="6039325" y="262830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g1e63a4188d9_0_24"/>
            <p:cNvSpPr/>
            <p:nvPr/>
          </p:nvSpPr>
          <p:spPr>
            <a:xfrm>
              <a:off x="5867400" y="4562475"/>
              <a:ext cx="217200" cy="11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g1e63a4188d9_0_24"/>
            <p:cNvSpPr/>
            <p:nvPr/>
          </p:nvSpPr>
          <p:spPr>
            <a:xfrm rot="-5400000">
              <a:off x="4427800" y="3028525"/>
              <a:ext cx="217200" cy="26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g1e63a4188d9_0_24"/>
            <p:cNvSpPr txBox="1"/>
            <p:nvPr/>
          </p:nvSpPr>
          <p:spPr>
            <a:xfrm>
              <a:off x="5786425" y="4529700"/>
              <a:ext cx="20763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CAP1</a:t>
              </a:r>
              <a:endParaRPr sz="800"/>
            </a:p>
          </p:txBody>
        </p:sp>
      </p:grpSp>
      <p:sp>
        <p:nvSpPr>
          <p:cNvPr id="271" name="Google Shape;271;g1e63a4188d9_0_24"/>
          <p:cNvSpPr txBox="1"/>
          <p:nvPr/>
        </p:nvSpPr>
        <p:spPr>
          <a:xfrm>
            <a:off x="3135075" y="4542624"/>
            <a:ext cx="47073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Like PCA, preserves the original shape of the dataset, determined by the </a:t>
            </a:r>
            <a:r>
              <a:rPr lang="en-US" b="1" dirty="0"/>
              <a:t>underlying covariance structure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used to measure proportion of variation (R</a:t>
            </a:r>
            <a:r>
              <a:rPr lang="en-US" baseline="30000" dirty="0"/>
              <a:t>2</a:t>
            </a:r>
            <a:r>
              <a:rPr lang="en-US" dirty="0"/>
              <a:t>) due to your factor of interest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Significance of factor can be tested with </a:t>
            </a:r>
            <a:r>
              <a:rPr lang="en-US" i="1" dirty="0"/>
              <a:t>vegan::adonis2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BUT WE WON’T DO THAT! </a:t>
            </a:r>
            <a:r>
              <a:rPr lang="en-US" dirty="0"/>
              <a:t>We have a better plan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63a4188d9_0_132"/>
          <p:cNvSpPr txBox="1"/>
          <p:nvPr/>
        </p:nvSpPr>
        <p:spPr>
          <a:xfrm>
            <a:off x="355002" y="289090"/>
            <a:ext cx="7575303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RDA is a great tool for finding SNPs associated with specific environmental gradients</a:t>
            </a:r>
            <a:endParaRPr sz="2000" b="1" dirty="0"/>
          </a:p>
        </p:txBody>
      </p:sp>
      <p:sp>
        <p:nvSpPr>
          <p:cNvPr id="277" name="Google Shape;277;g1e63a4188d9_0_132"/>
          <p:cNvSpPr txBox="1"/>
          <p:nvPr/>
        </p:nvSpPr>
        <p:spPr>
          <a:xfrm>
            <a:off x="5071312" y="2262894"/>
            <a:ext cx="3612028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RDA of north </a:t>
            </a:r>
            <a:r>
              <a:rPr lang="en-US" dirty="0" err="1"/>
              <a:t>american</a:t>
            </a:r>
            <a:r>
              <a:rPr lang="en-US" dirty="0"/>
              <a:t> wolves, by environmental variables. Points are SNPs.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details and exercises are here: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popgen.nescent.org</a:t>
            </a:r>
            <a:r>
              <a:rPr lang="en-US" dirty="0"/>
              <a:t>/2018-03-27_RDA_GEA.html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8" name="Google Shape;278;g1e63a4188d9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5598"/>
            <a:ext cx="4971124" cy="45269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6;g1e63a4188d9_0_132">
            <a:extLst>
              <a:ext uri="{FF2B5EF4-FFF2-40B4-BE49-F238E27FC236}">
                <a16:creationId xmlns:a16="http://schemas.microsoft.com/office/drawing/2014/main" id="{32A53287-E83A-74BE-CA25-70D9A637ADF0}"/>
              </a:ext>
            </a:extLst>
          </p:cNvPr>
          <p:cNvSpPr txBox="1"/>
          <p:nvPr/>
        </p:nvSpPr>
        <p:spPr>
          <a:xfrm>
            <a:off x="903641" y="5839035"/>
            <a:ext cx="7575303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Using RDA for GWAS: https://</a:t>
            </a:r>
            <a:r>
              <a:rPr lang="en-US" sz="1600" dirty="0" err="1"/>
              <a:t>github.com</a:t>
            </a:r>
            <a:r>
              <a:rPr lang="en-US" sz="1600" dirty="0"/>
              <a:t>/z0on/</a:t>
            </a:r>
            <a:r>
              <a:rPr lang="en-US" sz="1600" dirty="0" err="1"/>
              <a:t>Multivariate_GWAS</a:t>
            </a:r>
            <a:r>
              <a:rPr lang="en-US" sz="1600" dirty="0"/>
              <a:t>/tree/master</a:t>
            </a:r>
            <a:endParaRPr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Regression trees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r>
              <a:rPr lang="en-US" sz="1600" dirty="0"/>
              <a:t>Super-flexible assumption-free method of finding association between predictor(s) [X] and observed variable  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84D82-F23F-3E38-F33C-352CEEB4F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1778"/>
            <a:ext cx="7772400" cy="3812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1228777" y="6034642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How do these factors (plus depth) predict species abundances?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C6248-570D-20F9-C553-9F8599949614}"/>
              </a:ext>
            </a:extLst>
          </p:cNvPr>
          <p:cNvSpPr txBox="1"/>
          <p:nvPr/>
        </p:nvSpPr>
        <p:spPr>
          <a:xfrm>
            <a:off x="685800" y="1607011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Ecological example: Great Barrier Reef</a:t>
            </a:r>
          </a:p>
        </p:txBody>
      </p:sp>
    </p:spTree>
    <p:extLst>
      <p:ext uri="{BB962C8B-B14F-4D97-AF65-F5344CB8AC3E}">
        <p14:creationId xmlns:p14="http://schemas.microsoft.com/office/powerpoint/2010/main" val="2675970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Regression trees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5349261" y="626062"/>
            <a:ext cx="24801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soft coral </a:t>
            </a:r>
            <a:r>
              <a:rPr lang="en-US" sz="1800" i="1" dirty="0" err="1"/>
              <a:t>Efflatounaria</a:t>
            </a:r>
            <a:endParaRPr lang="en-US" sz="1800" i="1" dirty="0"/>
          </a:p>
          <a:p>
            <a:r>
              <a:rPr lang="en-US" sz="1200" dirty="0"/>
              <a:t>(bar charts - 5 abundance bins)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B3F967-9733-1271-A75F-D8AF1825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7531"/>
            <a:ext cx="4452994" cy="4938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03FE3-828F-1F0A-CF71-1029A289F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91962"/>
            <a:ext cx="5217459" cy="25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1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Regression trees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831917" y="873263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coral, </a:t>
            </a:r>
            <a:r>
              <a:rPr lang="en-US" i="1" dirty="0" err="1"/>
              <a:t>Sinularia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C9AF2-A7AE-A38F-0E4A-9DC141CC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9" y="1207740"/>
            <a:ext cx="4303208" cy="5447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4314127" y="304937"/>
            <a:ext cx="41088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factors are identified automatically</a:t>
            </a:r>
          </a:p>
          <a:p>
            <a:endParaRPr lang="en-US" dirty="0"/>
          </a:p>
          <a:p>
            <a:r>
              <a:rPr lang="en-US" dirty="0"/>
              <a:t>Interactions between multiple factors are modeled </a:t>
            </a:r>
          </a:p>
          <a:p>
            <a:endParaRPr lang="en-US" b="1" dirty="0"/>
          </a:p>
          <a:p>
            <a:r>
              <a:rPr lang="en-US" b="1" dirty="0"/>
              <a:t>-- all without having to specify the model</a:t>
            </a:r>
            <a:endParaRPr lang="en-US" i="1" dirty="0"/>
          </a:p>
          <a:p>
            <a:endParaRPr lang="en-US" i="1" dirty="0"/>
          </a:p>
          <a:p>
            <a:pPr marL="285750" indent="-285750">
              <a:buFontTx/>
              <a:buChar char="-"/>
            </a:pPr>
            <a:r>
              <a:rPr lang="en-US" sz="1200" dirty="0"/>
              <a:t>In this case, Depth interacts with Visibility: it only matters if visibility in between 6.5 and 14m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/>
              <a:t>Any other interactions? Describe!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4EC10-0347-A872-255A-8561B6A954D6}"/>
              </a:ext>
            </a:extLst>
          </p:cNvPr>
          <p:cNvSpPr txBox="1"/>
          <p:nvPr/>
        </p:nvSpPr>
        <p:spPr>
          <a:xfrm>
            <a:off x="4584862" y="2734974"/>
            <a:ext cx="410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Relationship of X and Y can be of any shape</a:t>
            </a:r>
            <a:r>
              <a:rPr lang="en-US" dirty="0"/>
              <a:t> – linear, curved, peak of Y in the middle of X range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6291E-6276-43C3-F4EC-8D183A7CBFC6}"/>
              </a:ext>
            </a:extLst>
          </p:cNvPr>
          <p:cNvSpPr txBox="1"/>
          <p:nvPr/>
        </p:nvSpPr>
        <p:spPr>
          <a:xfrm>
            <a:off x="4584862" y="3543058"/>
            <a:ext cx="4108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Relies on cross-validation </a:t>
            </a:r>
            <a:r>
              <a:rPr lang="en-US" dirty="0"/>
              <a:t>to avoid overfitting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D06A8-FE65-DC21-A7CB-F02EEF0BDAF4}"/>
              </a:ext>
            </a:extLst>
          </p:cNvPr>
          <p:cNvSpPr txBox="1"/>
          <p:nvPr/>
        </p:nvSpPr>
        <p:spPr>
          <a:xfrm>
            <a:off x="4858166" y="4897894"/>
            <a:ext cx="4108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dirty="0"/>
              <a:t>hard to measure relative importance of variables</a:t>
            </a:r>
          </a:p>
          <a:p>
            <a:endParaRPr lang="en-US" dirty="0"/>
          </a:p>
          <a:p>
            <a:r>
              <a:rPr lang="en-US" dirty="0"/>
              <a:t>Tree shape depends strongly on predictors chosen </a:t>
            </a:r>
          </a:p>
        </p:txBody>
      </p:sp>
    </p:spTree>
    <p:extLst>
      <p:ext uri="{BB962C8B-B14F-4D97-AF65-F5344CB8AC3E}">
        <p14:creationId xmlns:p14="http://schemas.microsoft.com/office/powerpoint/2010/main" val="421003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7141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Study design for land / seascape genomics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475DC-5CFF-60C2-4F96-CB3EB03AAFD2}"/>
              </a:ext>
            </a:extLst>
          </p:cNvPr>
          <p:cNvSpPr txBox="1"/>
          <p:nvPr/>
        </p:nvSpPr>
        <p:spPr>
          <a:xfrm>
            <a:off x="324150" y="2406314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Idotea</a:t>
            </a:r>
            <a:r>
              <a:rPr lang="en-US" i="1" dirty="0"/>
              <a:t> </a:t>
            </a:r>
            <a:r>
              <a:rPr lang="en-US" i="1" dirty="0" err="1"/>
              <a:t>baltica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8EB6F-4774-C098-886F-4FBBDA4E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0" y="2844962"/>
            <a:ext cx="2636718" cy="1977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6289A-DEED-1747-D920-496D92D07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97" y="1149585"/>
            <a:ext cx="6046503" cy="5329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127C4-CEB5-FD54-FBD8-F8499F62549F}"/>
              </a:ext>
            </a:extLst>
          </p:cNvPr>
          <p:cNvSpPr txBox="1"/>
          <p:nvPr/>
        </p:nvSpPr>
        <p:spPr>
          <a:xfrm>
            <a:off x="6120748" y="509912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37 sites, ~600 samples</a:t>
            </a:r>
          </a:p>
        </p:txBody>
      </p:sp>
    </p:spTree>
    <p:extLst>
      <p:ext uri="{BB962C8B-B14F-4D97-AF65-F5344CB8AC3E}">
        <p14:creationId xmlns:p14="http://schemas.microsoft.com/office/powerpoint/2010/main" val="1417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720319"/>
            <a:ext cx="7982175" cy="10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1028021"/>
            <a:ext cx="7982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how Y changes depending on the factor value (tells us exactly which values of the factor are critical)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4C1B9C4E-487E-A875-4483-49BD7294DB5A}"/>
              </a:ext>
            </a:extLst>
          </p:cNvPr>
          <p:cNvSpPr/>
          <p:nvPr/>
        </p:nvSpPr>
        <p:spPr>
          <a:xfrm>
            <a:off x="2323651" y="3140569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77CA805E-719B-79F0-E481-D2815D7C2B9E}"/>
              </a:ext>
            </a:extLst>
          </p:cNvPr>
          <p:cNvSpPr/>
          <p:nvPr/>
        </p:nvSpPr>
        <p:spPr>
          <a:xfrm flipH="1">
            <a:off x="7168303" y="3140569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9A1AF-979F-8C20-1CC6-A9C79F27A13D}"/>
              </a:ext>
            </a:extLst>
          </p:cNvPr>
          <p:cNvSpPr txBox="1"/>
          <p:nvPr/>
        </p:nvSpPr>
        <p:spPr>
          <a:xfrm rot="19036785">
            <a:off x="2580003" y="253075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97D79-5B97-11E3-C560-7496D065FC1F}"/>
              </a:ext>
            </a:extLst>
          </p:cNvPr>
          <p:cNvSpPr txBox="1"/>
          <p:nvPr/>
        </p:nvSpPr>
        <p:spPr>
          <a:xfrm rot="19036785">
            <a:off x="3089145" y="252856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150A4-479B-8E09-9223-F5D35A40BFB2}"/>
              </a:ext>
            </a:extLst>
          </p:cNvPr>
          <p:cNvSpPr txBox="1"/>
          <p:nvPr/>
        </p:nvSpPr>
        <p:spPr>
          <a:xfrm rot="19036785">
            <a:off x="6394146" y="2538898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</a:t>
            </a:r>
            <a:r>
              <a:rPr lang="en-US" i="1" dirty="0"/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C4114-7262-BA84-F469-22F0478E1FE8}"/>
              </a:ext>
            </a:extLst>
          </p:cNvPr>
          <p:cNvSpPr txBox="1"/>
          <p:nvPr/>
        </p:nvSpPr>
        <p:spPr>
          <a:xfrm>
            <a:off x="1576727" y="3269838"/>
            <a:ext cx="64318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Site 1</a:t>
            </a:r>
          </a:p>
          <a:p>
            <a:pPr algn="r"/>
            <a:r>
              <a:rPr lang="en-US" dirty="0"/>
              <a:t>Site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Site </a:t>
            </a:r>
            <a:r>
              <a:rPr lang="en-US" i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BFD0A-DE2E-8E87-E772-73EB016A5F72}"/>
              </a:ext>
            </a:extLst>
          </p:cNvPr>
          <p:cNvSpPr txBox="1"/>
          <p:nvPr/>
        </p:nvSpPr>
        <p:spPr>
          <a:xfrm>
            <a:off x="2735644" y="3182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BFF52-AB2B-AB61-6BB7-A44794DA03F3}"/>
              </a:ext>
            </a:extLst>
          </p:cNvPr>
          <p:cNvSpPr txBox="1"/>
          <p:nvPr/>
        </p:nvSpPr>
        <p:spPr>
          <a:xfrm>
            <a:off x="2662262" y="34898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2D592C-3C6D-E45A-2365-B68A37D71413}"/>
              </a:ext>
            </a:extLst>
          </p:cNvPr>
          <p:cNvSpPr txBox="1"/>
          <p:nvPr/>
        </p:nvSpPr>
        <p:spPr>
          <a:xfrm>
            <a:off x="2729881" y="54242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6CCAA-2A2C-118E-8F46-309341D199A7}"/>
              </a:ext>
            </a:extLst>
          </p:cNvPr>
          <p:cNvSpPr txBox="1"/>
          <p:nvPr/>
        </p:nvSpPr>
        <p:spPr>
          <a:xfrm>
            <a:off x="3178560" y="315545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4EF11-61BF-52DD-2E01-0E0C8538B794}"/>
              </a:ext>
            </a:extLst>
          </p:cNvPr>
          <p:cNvSpPr txBox="1"/>
          <p:nvPr/>
        </p:nvSpPr>
        <p:spPr>
          <a:xfrm>
            <a:off x="3228253" y="35016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96BF83-890D-4B38-566B-A3F4B44C4CA7}"/>
              </a:ext>
            </a:extLst>
          </p:cNvPr>
          <p:cNvSpPr txBox="1"/>
          <p:nvPr/>
        </p:nvSpPr>
        <p:spPr>
          <a:xfrm>
            <a:off x="3236132" y="542427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11DCE-76B5-0AD4-1D4F-89916991A329}"/>
              </a:ext>
            </a:extLst>
          </p:cNvPr>
          <p:cNvSpPr txBox="1"/>
          <p:nvPr/>
        </p:nvSpPr>
        <p:spPr>
          <a:xfrm>
            <a:off x="6540735" y="3113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D3B3-FAE2-888D-5016-C3EBB91CEA9D}"/>
              </a:ext>
            </a:extLst>
          </p:cNvPr>
          <p:cNvSpPr txBox="1"/>
          <p:nvPr/>
        </p:nvSpPr>
        <p:spPr>
          <a:xfrm>
            <a:off x="6526615" y="3429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E10E6-2FA8-AF9A-B8FC-B9373D4D3B99}"/>
              </a:ext>
            </a:extLst>
          </p:cNvPr>
          <p:cNvSpPr txBox="1"/>
          <p:nvPr/>
        </p:nvSpPr>
        <p:spPr>
          <a:xfrm>
            <a:off x="6595964" y="54136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1820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720319"/>
            <a:ext cx="7982175" cy="10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984989"/>
            <a:ext cx="7982175" cy="2658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where Y changes depending on the factor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FAB5D6-0897-150F-3FCE-69335F0F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2745676"/>
            <a:ext cx="6669740" cy="4112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A5D98E-00CD-D211-E741-E0AFDC1BC215}"/>
              </a:ext>
            </a:extLst>
          </p:cNvPr>
          <p:cNvSpPr txBox="1"/>
          <p:nvPr/>
        </p:nvSpPr>
        <p:spPr>
          <a:xfrm>
            <a:off x="1398520" y="2485689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important are individual predictors?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A1BFD-FC75-54DC-0CB6-D280E6D862E4}"/>
              </a:ext>
            </a:extLst>
          </p:cNvPr>
          <p:cNvSpPr txBox="1"/>
          <p:nvPr/>
        </p:nvSpPr>
        <p:spPr>
          <a:xfrm>
            <a:off x="5142324" y="2469190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well individual species are predicted?</a:t>
            </a:r>
          </a:p>
        </p:txBody>
      </p:sp>
    </p:spTree>
    <p:extLst>
      <p:ext uri="{BB962C8B-B14F-4D97-AF65-F5344CB8AC3E}">
        <p14:creationId xmlns:p14="http://schemas.microsoft.com/office/powerpoint/2010/main" val="1671577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1513944"/>
            <a:ext cx="7982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where Y changes depending on the factor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B690E-DE09-D61B-F01C-7D308404E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-40362" y="3582631"/>
            <a:ext cx="4216123" cy="2878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50DF1-039B-197E-19F5-11956D390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80"/>
          <a:stretch/>
        </p:blipFill>
        <p:spPr>
          <a:xfrm>
            <a:off x="4572000" y="3736915"/>
            <a:ext cx="4216123" cy="2724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32B6DD-1C38-94E3-38D9-C028B83BC27A}"/>
              </a:ext>
            </a:extLst>
          </p:cNvPr>
          <p:cNvSpPr txBox="1"/>
          <p:nvPr/>
        </p:nvSpPr>
        <p:spPr>
          <a:xfrm>
            <a:off x="748616" y="3167390"/>
            <a:ext cx="337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curves for each species depending on % of mud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2B857-5466-A6A3-CA9A-7A44A67A8549}"/>
              </a:ext>
            </a:extLst>
          </p:cNvPr>
          <p:cNvSpPr txBox="1"/>
          <p:nvPr/>
        </p:nvSpPr>
        <p:spPr>
          <a:xfrm>
            <a:off x="5126021" y="3125727"/>
            <a:ext cx="366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curve </a:t>
            </a:r>
            <a:r>
              <a:rPr lang="en-US" b="1" dirty="0"/>
              <a:t>of whole community </a:t>
            </a:r>
            <a:r>
              <a:rPr lang="en-US" dirty="0"/>
              <a:t>depending on % of mud (diff GBR regions)</a:t>
            </a:r>
          </a:p>
        </p:txBody>
      </p:sp>
    </p:spTree>
    <p:extLst>
      <p:ext uri="{BB962C8B-B14F-4D97-AF65-F5344CB8AC3E}">
        <p14:creationId xmlns:p14="http://schemas.microsoft.com/office/powerpoint/2010/main" val="2955172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677105" y="231627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197005" y="231408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24814" y="232441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</a:t>
            </a:r>
            <a:r>
              <a:rPr lang="en-US" i="1" dirty="0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2877670" y="6099586"/>
            <a:ext cx="4022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entries? (must be a single number)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E49036-05B2-DC39-8821-6F5E6FE00245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9090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59E35-1CA3-94BE-7AA6-95C8163BFE84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677105" y="231627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197005" y="231408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24814" y="232441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</a:t>
            </a:r>
            <a:r>
              <a:rPr lang="en-US" i="1" dirty="0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3424503" y="5981252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alternative alleles (0, 1, or 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27AEE-1B9F-6946-E973-BA6325E2CA6F}"/>
              </a:ext>
            </a:extLst>
          </p:cNvPr>
          <p:cNvSpPr txBox="1"/>
          <p:nvPr/>
        </p:nvSpPr>
        <p:spPr>
          <a:xfrm>
            <a:off x="2769838" y="28657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A5E9A-7D78-7EBC-8CD7-DDD4594F8682}"/>
              </a:ext>
            </a:extLst>
          </p:cNvPr>
          <p:cNvSpPr txBox="1"/>
          <p:nvPr/>
        </p:nvSpPr>
        <p:spPr>
          <a:xfrm>
            <a:off x="2725296" y="49438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0A1E-7133-918F-5BDE-149C4B21B31E}"/>
              </a:ext>
            </a:extLst>
          </p:cNvPr>
          <p:cNvSpPr txBox="1"/>
          <p:nvPr/>
        </p:nvSpPr>
        <p:spPr>
          <a:xfrm>
            <a:off x="3264972" y="28636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63431-9AF0-EE22-D9F9-96D101FCC328}"/>
              </a:ext>
            </a:extLst>
          </p:cNvPr>
          <p:cNvSpPr txBox="1"/>
          <p:nvPr/>
        </p:nvSpPr>
        <p:spPr>
          <a:xfrm>
            <a:off x="2769838" y="31442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CFED3-B60C-ECE9-3624-A6ED8B532A5B}"/>
              </a:ext>
            </a:extLst>
          </p:cNvPr>
          <p:cNvSpPr txBox="1"/>
          <p:nvPr/>
        </p:nvSpPr>
        <p:spPr>
          <a:xfrm>
            <a:off x="3250120" y="49438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256CA-B922-98D3-8626-46569FB1AFE9}"/>
              </a:ext>
            </a:extLst>
          </p:cNvPr>
          <p:cNvSpPr txBox="1"/>
          <p:nvPr/>
        </p:nvSpPr>
        <p:spPr>
          <a:xfrm>
            <a:off x="3264972" y="31513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F154-0E6B-D796-3531-5828FED44B2E}"/>
              </a:ext>
            </a:extLst>
          </p:cNvPr>
          <p:cNvSpPr txBox="1"/>
          <p:nvPr/>
        </p:nvSpPr>
        <p:spPr>
          <a:xfrm>
            <a:off x="6751055" y="49438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D3AD6-1D14-177C-9029-3F44C2E9A58B}"/>
              </a:ext>
            </a:extLst>
          </p:cNvPr>
          <p:cNvSpPr txBox="1"/>
          <p:nvPr/>
        </p:nvSpPr>
        <p:spPr>
          <a:xfrm>
            <a:off x="6711737" y="27735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E83B1-0976-F31D-C156-5D72042DE917}"/>
              </a:ext>
            </a:extLst>
          </p:cNvPr>
          <p:cNvSpPr txBox="1"/>
          <p:nvPr/>
        </p:nvSpPr>
        <p:spPr>
          <a:xfrm>
            <a:off x="6709756" y="30139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773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59E35-1CA3-94BE-7AA6-95C8163BFE84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762064" y="231627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281964" y="231408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05580" y="228137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</a:t>
            </a:r>
            <a:r>
              <a:rPr lang="en-US" i="1" dirty="0"/>
              <a:t>n</a:t>
            </a:r>
            <a:r>
              <a:rPr lang="en-US" dirty="0"/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2344665" y="5838638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…or, PCs from PCA or </a:t>
            </a:r>
            <a:r>
              <a:rPr lang="en-US" dirty="0" err="1"/>
              <a:t>PCoA</a:t>
            </a:r>
            <a:endParaRPr lang="en-US" dirty="0"/>
          </a:p>
          <a:p>
            <a:pPr algn="ctr"/>
            <a:r>
              <a:rPr lang="en-US" dirty="0"/>
              <a:t>(looking for </a:t>
            </a:r>
            <a:r>
              <a:rPr lang="en-US" b="1" dirty="0"/>
              <a:t>bulges in the </a:t>
            </a:r>
            <a:r>
              <a:rPr lang="en-US" b="1" dirty="0" err="1"/>
              <a:t>PCoA</a:t>
            </a:r>
            <a:r>
              <a:rPr lang="en-US" b="1" dirty="0"/>
              <a:t> cloud </a:t>
            </a:r>
            <a:r>
              <a:rPr lang="en-US" dirty="0"/>
              <a:t>corresponding to predictors)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27AEE-1B9F-6946-E973-BA6325E2CA6F}"/>
              </a:ext>
            </a:extLst>
          </p:cNvPr>
          <p:cNvSpPr txBox="1"/>
          <p:nvPr/>
        </p:nvSpPr>
        <p:spPr>
          <a:xfrm>
            <a:off x="2769838" y="286579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A5E9A-7D78-7EBC-8CD7-DDD4594F8682}"/>
              </a:ext>
            </a:extLst>
          </p:cNvPr>
          <p:cNvSpPr txBox="1"/>
          <p:nvPr/>
        </p:nvSpPr>
        <p:spPr>
          <a:xfrm>
            <a:off x="2725296" y="494381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0A1E-7133-918F-5BDE-149C4B21B31E}"/>
              </a:ext>
            </a:extLst>
          </p:cNvPr>
          <p:cNvSpPr txBox="1"/>
          <p:nvPr/>
        </p:nvSpPr>
        <p:spPr>
          <a:xfrm>
            <a:off x="3221940" y="2863601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63431-9AF0-EE22-D9F9-96D101FCC328}"/>
              </a:ext>
            </a:extLst>
          </p:cNvPr>
          <p:cNvSpPr txBox="1"/>
          <p:nvPr/>
        </p:nvSpPr>
        <p:spPr>
          <a:xfrm>
            <a:off x="2769838" y="31442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CFED3-B60C-ECE9-3624-A6ED8B532A5B}"/>
              </a:ext>
            </a:extLst>
          </p:cNvPr>
          <p:cNvSpPr txBox="1"/>
          <p:nvPr/>
        </p:nvSpPr>
        <p:spPr>
          <a:xfrm>
            <a:off x="3250120" y="49438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256CA-B922-98D3-8626-46569FB1AFE9}"/>
              </a:ext>
            </a:extLst>
          </p:cNvPr>
          <p:cNvSpPr txBox="1"/>
          <p:nvPr/>
        </p:nvSpPr>
        <p:spPr>
          <a:xfrm>
            <a:off x="3264972" y="315137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F154-0E6B-D796-3531-5828FED44B2E}"/>
              </a:ext>
            </a:extLst>
          </p:cNvPr>
          <p:cNvSpPr txBox="1"/>
          <p:nvPr/>
        </p:nvSpPr>
        <p:spPr>
          <a:xfrm>
            <a:off x="6664991" y="494380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D3AD6-1D14-177C-9029-3F44C2E9A58B}"/>
              </a:ext>
            </a:extLst>
          </p:cNvPr>
          <p:cNvSpPr txBox="1"/>
          <p:nvPr/>
        </p:nvSpPr>
        <p:spPr>
          <a:xfrm>
            <a:off x="6711737" y="277358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E83B1-0976-F31D-C156-5D72042DE917}"/>
              </a:ext>
            </a:extLst>
          </p:cNvPr>
          <p:cNvSpPr txBox="1"/>
          <p:nvPr/>
        </p:nvSpPr>
        <p:spPr>
          <a:xfrm>
            <a:off x="6666724" y="301392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-0.1</a:t>
            </a:r>
          </a:p>
        </p:txBody>
      </p:sp>
    </p:spTree>
    <p:extLst>
      <p:ext uri="{BB962C8B-B14F-4D97-AF65-F5344CB8AC3E}">
        <p14:creationId xmlns:p14="http://schemas.microsoft.com/office/powerpoint/2010/main" val="1423807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What can we do with those </a:t>
            </a:r>
            <a:r>
              <a:rPr lang="en-US" sz="2000" dirty="0" err="1"/>
              <a:t>importances</a:t>
            </a:r>
            <a:r>
              <a:rPr lang="en-US" sz="2000" dirty="0"/>
              <a:t> and turnover curves?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4603117"/>
            <a:ext cx="79821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Recode each variable in terms of its biological importance:</a:t>
            </a:r>
          </a:p>
          <a:p>
            <a:r>
              <a:rPr lang="en-US" dirty="0"/>
              <a:t>	- replace variable values (x axis of the turnover curve) with importance (y axis) </a:t>
            </a:r>
          </a:p>
          <a:p>
            <a:r>
              <a:rPr lang="en-US" dirty="0">
                <a:sym typeface="Wingdings" pitchFamily="2" charset="2"/>
              </a:rPr>
              <a:t>		 matrix of adaptation </a:t>
            </a:r>
            <a:r>
              <a:rPr lang="en-US" dirty="0" err="1">
                <a:sym typeface="Wingdings" pitchFamily="2" charset="2"/>
              </a:rPr>
              <a:t>gradints</a:t>
            </a:r>
            <a:endParaRPr lang="en-US" dirty="0"/>
          </a:p>
          <a:p>
            <a:r>
              <a:rPr lang="en-US" dirty="0"/>
              <a:t>	- make PCA of adaptation gradients</a:t>
            </a:r>
          </a:p>
          <a:p>
            <a:r>
              <a:rPr lang="en-US" dirty="0"/>
              <a:t>	- plot the leading PCs on map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sz="1800" b="1" dirty="0">
                <a:sym typeface="Wingdings" pitchFamily="2" charset="2"/>
              </a:rPr>
              <a:t>map of adaptation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981FA6-97DC-4D9B-5637-EC0F3D1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" y="1013108"/>
            <a:ext cx="7772400" cy="27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What can we do with those </a:t>
            </a:r>
            <a:r>
              <a:rPr lang="en-US" sz="2000" dirty="0" err="1"/>
              <a:t>importances</a:t>
            </a:r>
            <a:r>
              <a:rPr lang="en-US" sz="2000" dirty="0"/>
              <a:t> and turnover curves?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1839558" y="6347195"/>
            <a:ext cx="6543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Contrasting colors = different adaptation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9A0130-CFA5-9D11-236C-D278948B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4" y="809028"/>
            <a:ext cx="7539944" cy="53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62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494851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Genomic vulnerability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2000" dirty="0"/>
              <a:t>distance between present-day map and future adaptation map  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65065-5852-CE0F-B072-F4777650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56" y="1864938"/>
            <a:ext cx="4344744" cy="293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6EA3E-749F-B121-3AA5-6A02E03C9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78188"/>
            <a:ext cx="4165899" cy="2820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1C142A-2103-AAFE-33AF-6C086251A1E2}"/>
              </a:ext>
            </a:extLst>
          </p:cNvPr>
          <p:cNvSpPr txBox="1"/>
          <p:nvPr/>
        </p:nvSpPr>
        <p:spPr>
          <a:xfrm>
            <a:off x="591670" y="1612860"/>
            <a:ext cx="1896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Genomic vulnerability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EB49D-F2E1-D5D3-6E4D-C19686022C20}"/>
              </a:ext>
            </a:extLst>
          </p:cNvPr>
          <p:cNvSpPr txBox="1"/>
          <p:nvPr/>
        </p:nvSpPr>
        <p:spPr>
          <a:xfrm>
            <a:off x="4936414" y="1612860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population trend</a:t>
            </a:r>
          </a:p>
        </p:txBody>
      </p:sp>
    </p:spTree>
    <p:extLst>
      <p:ext uri="{BB962C8B-B14F-4D97-AF65-F5344CB8AC3E}">
        <p14:creationId xmlns:p14="http://schemas.microsoft.com/office/powerpoint/2010/main" val="2849493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215152" y="54655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/>
              <a:t>Agaricia</a:t>
            </a:r>
            <a:r>
              <a:rPr lang="en-US" sz="2000" i="1" dirty="0"/>
              <a:t> </a:t>
            </a:r>
            <a:r>
              <a:rPr lang="en-US" sz="2000" i="1" dirty="0" err="1"/>
              <a:t>agaricites</a:t>
            </a:r>
            <a:r>
              <a:rPr lang="en-US" sz="2000" i="1" dirty="0"/>
              <a:t> </a:t>
            </a:r>
            <a:r>
              <a:rPr lang="en-US" sz="2000" dirty="0"/>
              <a:t>exercise </a:t>
            </a:r>
            <a:r>
              <a:rPr lang="en-US" dirty="0"/>
              <a:t>(Agaricia_tjarno2023.R)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F62E7-27A2-22CE-880F-C6A12A63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70" y="518571"/>
            <a:ext cx="4539361" cy="2084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0F161-C0C7-75A6-D1FE-2D7CCBAF9FAA}"/>
              </a:ext>
            </a:extLst>
          </p:cNvPr>
          <p:cNvSpPr txBox="1"/>
          <p:nvPr/>
        </p:nvSpPr>
        <p:spPr>
          <a:xfrm>
            <a:off x="494851" y="2706459"/>
            <a:ext cx="814354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explore the data and remove problematic samples (functions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hclust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pheatmap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cutree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plot isolation-by-distance graph to see if there are multiple clines, signifying distinct genetic clusters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explore genetic structure using principal coordinate analysis (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PCoA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function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capscale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), plot ADMIXTURE bar chart using package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tess3R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and color the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PCoA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ordination plots according to ADMIXTURE cluster assignments.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project ADMIXTURE clusters on the map (package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tess3r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 to see where cluster representatives are predominantly found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perform a gradient forest analysis of genotype-environment associations (package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gradientForest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 predict and map areas of divergent adaptation across the whole region.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After going through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Agaricia_tjarno2023.R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 investigate adaptation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within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each of the three distinct </a:t>
            </a:r>
            <a:r>
              <a:rPr lang="en-US" b="0" i="1" dirty="0" err="1">
                <a:solidFill>
                  <a:srgbClr val="1F2328"/>
                </a:solidFill>
                <a:effectLst/>
                <a:latin typeface="-apple-system"/>
              </a:rPr>
              <a:t>A.agaricites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lineages and compare them, </a:t>
            </a:r>
            <a:r>
              <a:rPr lang="en-US" sz="1600" b="1" i="0" dirty="0">
                <a:solidFill>
                  <a:srgbClr val="1F2328"/>
                </a:solidFill>
                <a:effectLst/>
                <a:latin typeface="-apple-system"/>
              </a:rPr>
              <a:t>all on your own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script has some scrap code in the end that will be helpful.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0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197094"/>
            <a:ext cx="9144000" cy="418245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6"/>
          <p:cNvSpPr/>
          <p:nvPr/>
        </p:nvSpPr>
        <p:spPr>
          <a:xfrm>
            <a:off x="6268915" y="4035669"/>
            <a:ext cx="2875085" cy="1881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6"/>
          <p:cNvSpPr txBox="1"/>
          <p:nvPr/>
        </p:nvSpPr>
        <p:spPr>
          <a:xfrm>
            <a:off x="3630564" y="800070"/>
            <a:ext cx="26383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/ ADMIXTURE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6"/>
          <p:cNvSpPr txBox="1"/>
          <p:nvPr/>
        </p:nvSpPr>
        <p:spPr>
          <a:xfrm>
            <a:off x="405441" y="5455558"/>
            <a:ext cx="83331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Model-based: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assumes K “ancestral components” (populations) with AFs in HWE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represents each individual’s genotype as a mix of these ancestral populations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must thin data to avoid LD and remove highly differentiated outliers</a:t>
            </a:r>
            <a:endParaRPr sz="18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15" y="70337"/>
            <a:ext cx="26162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9401" y="29128"/>
            <a:ext cx="4814600" cy="63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 txBox="1"/>
          <p:nvPr/>
        </p:nvSpPr>
        <p:spPr>
          <a:xfrm>
            <a:off x="3971771" y="290090"/>
            <a:ext cx="715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46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4" y="120351"/>
            <a:ext cx="8794331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909573" y="2478613"/>
            <a:ext cx="5237531" cy="42590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150" y="2339981"/>
            <a:ext cx="687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tess3r</a:t>
            </a:r>
            <a:r>
              <a:rPr lang="en-US" sz="1800" dirty="0"/>
              <a:t>: colors the map according to local ADMIXTURE clusters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Where are these clusters?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35872-5507-B4F6-718A-B3A6A1DB8B17}"/>
              </a:ext>
            </a:extLst>
          </p:cNvPr>
          <p:cNvSpPr txBox="1"/>
          <p:nvPr/>
        </p:nvSpPr>
        <p:spPr>
          <a:xfrm>
            <a:off x="6147104" y="3342230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Idotea</a:t>
            </a:r>
            <a:r>
              <a:rPr lang="en-US" i="1" dirty="0"/>
              <a:t> </a:t>
            </a:r>
            <a:r>
              <a:rPr lang="en-US" i="1" dirty="0" err="1"/>
              <a:t>baltica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C314-67D1-17AA-8C0F-3FBC1AA5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104" y="3780878"/>
            <a:ext cx="2636718" cy="1977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D9632-8944-9BBA-2BE3-92E2D939A376}"/>
              </a:ext>
            </a:extLst>
          </p:cNvPr>
          <p:cNvSpPr txBox="1"/>
          <p:nvPr/>
        </p:nvSpPr>
        <p:spPr>
          <a:xfrm>
            <a:off x="2098623" y="589704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So, do we have population structure (barriers to gene flow)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6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5697" y="0"/>
            <a:ext cx="4028303" cy="588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8"/>
          <p:cNvSpPr txBox="1"/>
          <p:nvPr/>
        </p:nvSpPr>
        <p:spPr>
          <a:xfrm>
            <a:off x="444843" y="1120464"/>
            <a:ext cx="79824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Gradual accumulation of genetic divergence with distance looks (to ADMIXTURE) like emergence of separate genetic clusters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8"/>
          <p:cNvPicPr preferRelativeResize="0"/>
          <p:nvPr/>
        </p:nvPicPr>
        <p:blipFill rotWithShape="1">
          <a:blip r:embed="rId4">
            <a:alphaModFix/>
          </a:blip>
          <a:srcRect b="47195"/>
          <a:stretch/>
        </p:blipFill>
        <p:spPr>
          <a:xfrm>
            <a:off x="308919" y="2043064"/>
            <a:ext cx="6104238" cy="240978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 txBox="1"/>
          <p:nvPr/>
        </p:nvSpPr>
        <p:spPr>
          <a:xfrm>
            <a:off x="6463640" y="3063292"/>
            <a:ext cx="1332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ADMIXTURE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8"/>
          <p:cNvSpPr txBox="1"/>
          <p:nvPr/>
        </p:nvSpPr>
        <p:spPr>
          <a:xfrm>
            <a:off x="407773" y="4729122"/>
            <a:ext cx="83062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 is to tell the difference from situations where we have abrupt barriers to gene flow.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407773" y="241958"/>
            <a:ext cx="42518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vs. discrete differentiation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78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268" t="51193"/>
          <a:stretch/>
        </p:blipFill>
        <p:spPr>
          <a:xfrm>
            <a:off x="4157489" y="2735897"/>
            <a:ext cx="4643376" cy="1900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913" y="342602"/>
            <a:ext cx="80819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EEMS</a:t>
            </a:r>
            <a:r>
              <a:rPr lang="en-US" sz="1800" dirty="0"/>
              <a:t>: quantifies barriers to gene flow </a:t>
            </a:r>
            <a:br>
              <a:rPr lang="en-US" sz="1800" dirty="0"/>
            </a:br>
            <a:r>
              <a:rPr lang="en-US" sz="1800" b="1" dirty="0"/>
              <a:t>between neighboring points in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973" y="1524983"/>
            <a:ext cx="7639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Looks for places on map where the rate of divergence accumulation with distance either speeds up (blue) or slows down (brown) </a:t>
            </a:r>
            <a:endParaRPr lang="en-US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91EE0-1646-6886-06DD-10A84BD93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56" b="48577"/>
          <a:stretch/>
        </p:blipFill>
        <p:spPr>
          <a:xfrm>
            <a:off x="0" y="2634005"/>
            <a:ext cx="4157489" cy="20025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1061C3-9759-100A-C41C-4C289421A94D}"/>
              </a:ext>
            </a:extLst>
          </p:cNvPr>
          <p:cNvSpPr/>
          <p:nvPr/>
        </p:nvSpPr>
        <p:spPr>
          <a:xfrm>
            <a:off x="118334" y="2746655"/>
            <a:ext cx="6360843" cy="222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55213-ED41-9DEF-052B-DCDEEC8706F6}"/>
              </a:ext>
            </a:extLst>
          </p:cNvPr>
          <p:cNvSpPr txBox="1"/>
          <p:nvPr/>
        </p:nvSpPr>
        <p:spPr>
          <a:xfrm>
            <a:off x="258183" y="252881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Elephants: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947D99-5F21-82C8-0133-727C3FBE4F00}"/>
              </a:ext>
            </a:extLst>
          </p:cNvPr>
          <p:cNvSpPr txBox="1"/>
          <p:nvPr/>
        </p:nvSpPr>
        <p:spPr>
          <a:xfrm>
            <a:off x="118334" y="4952424"/>
            <a:ext cx="311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each elephant is individually mapped (each individual has its own site)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F1856-AAE0-E02D-4864-7DE981D3B7D4}"/>
              </a:ext>
            </a:extLst>
          </p:cNvPr>
          <p:cNvSpPr txBox="1"/>
          <p:nvPr/>
        </p:nvSpPr>
        <p:spPr>
          <a:xfrm>
            <a:off x="3959816" y="4523546"/>
            <a:ext cx="311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Inferring migration rates across edges </a:t>
            </a:r>
            <a:br>
              <a:rPr lang="en-US" sz="1200" dirty="0"/>
            </a:br>
            <a:r>
              <a:rPr lang="en-US" sz="1200" dirty="0"/>
              <a:t>to explain observed genetic distances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FF778-30CF-B18E-DD03-CF9B17400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13" t="8976" r="8613" b="48578"/>
          <a:stretch/>
        </p:blipFill>
        <p:spPr>
          <a:xfrm>
            <a:off x="2248348" y="2969111"/>
            <a:ext cx="2027475" cy="16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8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0913" y="342602"/>
            <a:ext cx="80819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EEMS</a:t>
            </a:r>
            <a:r>
              <a:rPr lang="en-US" sz="1800" dirty="0"/>
              <a:t>: quantifies barriers to gene flow </a:t>
            </a:r>
            <a:br>
              <a:rPr lang="en-US" sz="1800" dirty="0"/>
            </a:br>
            <a:r>
              <a:rPr lang="en-US" sz="1800" b="1" dirty="0"/>
              <a:t>between neighboring points in space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64B43B-672F-6B8F-5A01-B072CABA5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6" r="20720" b="24532"/>
          <a:stretch/>
        </p:blipFill>
        <p:spPr>
          <a:xfrm>
            <a:off x="2611299" y="1254936"/>
            <a:ext cx="4021214" cy="2298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A0E673-229C-BC39-AFF7-0CF64F3C41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2252525" y="3263998"/>
            <a:ext cx="4271266" cy="347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E888F-8D6C-9B85-E224-5FC925E17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400" y="667710"/>
            <a:ext cx="701675" cy="347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/>
          <p:nvPr/>
        </p:nvSpPr>
        <p:spPr>
          <a:xfrm>
            <a:off x="444843" y="1120464"/>
            <a:ext cx="79824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are multiple “clines”, there are barriers to gene flow (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407772" y="241958"/>
            <a:ext cx="63157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solution: </a:t>
            </a:r>
            <a:b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genetic distances against geographic distances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DB1842-3A06-EF57-2AD8-9A02B85C1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34" y="1937414"/>
            <a:ext cx="5069362" cy="467941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872D25-6099-CBED-D9D4-30118255828E}"/>
              </a:ext>
            </a:extLst>
          </p:cNvPr>
          <p:cNvSpPr/>
          <p:nvPr/>
        </p:nvSpPr>
        <p:spPr>
          <a:xfrm rot="21111872">
            <a:off x="2621588" y="3014830"/>
            <a:ext cx="4582757" cy="828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A0CF43-7B3C-A581-C2AF-E870F0D97A1F}"/>
              </a:ext>
            </a:extLst>
          </p:cNvPr>
          <p:cNvSpPr/>
          <p:nvPr/>
        </p:nvSpPr>
        <p:spPr>
          <a:xfrm rot="21111872">
            <a:off x="2515805" y="4813151"/>
            <a:ext cx="4582757" cy="828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82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2106</Words>
  <Application>Microsoft Macintosh PowerPoint</Application>
  <PresentationFormat>On-screen Show (4:3)</PresentationFormat>
  <Paragraphs>303</Paragraphs>
  <Slides>39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-apple-system</vt:lpstr>
      <vt:lpstr>Arial</vt:lpstr>
      <vt:lpstr>Calibri</vt:lpstr>
      <vt:lpstr>Wingdings</vt:lpstr>
      <vt:lpstr>Office Theme</vt:lpstr>
      <vt:lpstr>Population structure (identifying barriers to gene flow)  Land / seascape genomics (mapping genotype-environment associations)    analyses based on genetic distances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Genetic distances</vt:lpstr>
      <vt:lpstr>Genetic distances</vt:lpstr>
      <vt:lpstr>Genetic distances</vt:lpstr>
      <vt:lpstr>Exploring genetic distances: hclust</vt:lpstr>
      <vt:lpstr>Exploring genetic distances: hclust</vt:lpstr>
      <vt:lpstr>Exploring genetic distances: hclust</vt:lpstr>
      <vt:lpstr>Exploring genetic distances: pheatmap</vt:lpstr>
      <vt:lpstr>P C(o) A</vt:lpstr>
      <vt:lpstr>Principal Component Analysis</vt:lpstr>
      <vt:lpstr>Principal Component Analysis</vt:lpstr>
      <vt:lpstr>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structure  </dc:title>
  <dc:creator>Misha Matz</dc:creator>
  <cp:lastModifiedBy>Microsoft Office User</cp:lastModifiedBy>
  <cp:revision>38</cp:revision>
  <dcterms:created xsi:type="dcterms:W3CDTF">2018-01-23T00:58:40Z</dcterms:created>
  <dcterms:modified xsi:type="dcterms:W3CDTF">2023-06-14T14:11:37Z</dcterms:modified>
</cp:coreProperties>
</file>